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18" r:id="rId2"/>
    <p:sldId id="329" r:id="rId3"/>
    <p:sldId id="344" r:id="rId4"/>
    <p:sldId id="342" r:id="rId5"/>
    <p:sldId id="330" r:id="rId6"/>
    <p:sldId id="339" r:id="rId7"/>
    <p:sldId id="340" r:id="rId8"/>
    <p:sldId id="341" r:id="rId9"/>
    <p:sldId id="331" r:id="rId10"/>
    <p:sldId id="332" r:id="rId11"/>
    <p:sldId id="333" r:id="rId12"/>
    <p:sldId id="334" r:id="rId13"/>
    <p:sldId id="335" r:id="rId14"/>
    <p:sldId id="336" r:id="rId15"/>
    <p:sldId id="337" r:id="rId16"/>
    <p:sldId id="338"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100" d="100"/>
          <a:sy n="100" d="100"/>
        </p:scale>
        <p:origin x="990" y="31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10/19/2023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10/19/2023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10/19/2023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10/19/2023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10/19/2023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10/19/2023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Money Printer</a:t>
            </a:r>
          </a:p>
        </p:txBody>
      </p:sp>
      <p:sp>
        <p:nvSpPr>
          <p:cNvPr id="3" name="Subtitle 2"/>
          <p:cNvSpPr>
            <a:spLocks noGrp="1"/>
          </p:cNvSpPr>
          <p:nvPr>
            <p:ph type="subTitle" idx="1"/>
          </p:nvPr>
        </p:nvSpPr>
        <p:spPr/>
        <p:txBody>
          <a:bodyPr/>
          <a:lstStyle/>
          <a:p>
            <a:r>
              <a:rPr lang="en-US" dirty="0"/>
              <a:t>Keeno Glanville</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1412" y="-436195"/>
            <a:ext cx="9829800" cy="1219200"/>
          </a:xfrm>
        </p:spPr>
        <p:txBody>
          <a:bodyPr/>
          <a:lstStyle/>
          <a:p>
            <a:r>
              <a:rPr lang="en-US" u="sng" dirty="0"/>
              <a:t>Volume Weighted Average Price (VWAP)</a:t>
            </a:r>
          </a:p>
        </p:txBody>
      </p:sp>
      <p:pic>
        <p:nvPicPr>
          <p:cNvPr id="8" name="Content Placeholder 7">
            <a:extLst>
              <a:ext uri="{FF2B5EF4-FFF2-40B4-BE49-F238E27FC236}">
                <a16:creationId xmlns:a16="http://schemas.microsoft.com/office/drawing/2014/main" id="{B4F0DD84-C873-81E5-A5F2-C2BC6249A5E7}"/>
              </a:ext>
            </a:extLst>
          </p:cNvPr>
          <p:cNvPicPr>
            <a:picLocks noGrp="1" noChangeAspect="1"/>
          </p:cNvPicPr>
          <p:nvPr>
            <p:ph sz="half" idx="4294967295"/>
          </p:nvPr>
        </p:nvPicPr>
        <p:blipFill>
          <a:blip r:embed="rId2"/>
          <a:stretch>
            <a:fillRect/>
          </a:stretch>
        </p:blipFill>
        <p:spPr>
          <a:xfrm>
            <a:off x="1187995" y="783005"/>
            <a:ext cx="4666705" cy="3006261"/>
          </a:xfrm>
        </p:spPr>
      </p:pic>
      <p:pic>
        <p:nvPicPr>
          <p:cNvPr id="10" name="Picture 9">
            <a:extLst>
              <a:ext uri="{FF2B5EF4-FFF2-40B4-BE49-F238E27FC236}">
                <a16:creationId xmlns:a16="http://schemas.microsoft.com/office/drawing/2014/main" id="{6E5BF0FC-3FF6-0DD4-A424-A17176A050BB}"/>
              </a:ext>
            </a:extLst>
          </p:cNvPr>
          <p:cNvPicPr>
            <a:picLocks noChangeAspect="1"/>
          </p:cNvPicPr>
          <p:nvPr/>
        </p:nvPicPr>
        <p:blipFill>
          <a:blip r:embed="rId3"/>
          <a:stretch>
            <a:fillRect/>
          </a:stretch>
        </p:blipFill>
        <p:spPr>
          <a:xfrm>
            <a:off x="6387447" y="763955"/>
            <a:ext cx="4667903" cy="3006261"/>
          </a:xfrm>
          <a:prstGeom prst="rect">
            <a:avLst/>
          </a:prstGeom>
        </p:spPr>
      </p:pic>
      <p:pic>
        <p:nvPicPr>
          <p:cNvPr id="12" name="Picture 11">
            <a:extLst>
              <a:ext uri="{FF2B5EF4-FFF2-40B4-BE49-F238E27FC236}">
                <a16:creationId xmlns:a16="http://schemas.microsoft.com/office/drawing/2014/main" id="{E7CAE8D0-3E35-C89B-477D-76EDF2E061CC}"/>
              </a:ext>
            </a:extLst>
          </p:cNvPr>
          <p:cNvPicPr>
            <a:picLocks noChangeAspect="1"/>
          </p:cNvPicPr>
          <p:nvPr/>
        </p:nvPicPr>
        <p:blipFill>
          <a:blip r:embed="rId4"/>
          <a:stretch>
            <a:fillRect/>
          </a:stretch>
        </p:blipFill>
        <p:spPr>
          <a:xfrm>
            <a:off x="1293813" y="3851739"/>
            <a:ext cx="4572000" cy="2930769"/>
          </a:xfrm>
          <a:prstGeom prst="rect">
            <a:avLst/>
          </a:prstGeom>
        </p:spPr>
      </p:pic>
      <p:pic>
        <p:nvPicPr>
          <p:cNvPr id="14" name="Picture 13">
            <a:extLst>
              <a:ext uri="{FF2B5EF4-FFF2-40B4-BE49-F238E27FC236}">
                <a16:creationId xmlns:a16="http://schemas.microsoft.com/office/drawing/2014/main" id="{34822901-8BC5-9EC7-0D0F-40EAC153C2F5}"/>
              </a:ext>
            </a:extLst>
          </p:cNvPr>
          <p:cNvPicPr>
            <a:picLocks noChangeAspect="1"/>
          </p:cNvPicPr>
          <p:nvPr/>
        </p:nvPicPr>
        <p:blipFill>
          <a:blip r:embed="rId5"/>
          <a:stretch>
            <a:fillRect/>
          </a:stretch>
        </p:blipFill>
        <p:spPr>
          <a:xfrm>
            <a:off x="6551612" y="3851738"/>
            <a:ext cx="4619958" cy="2930769"/>
          </a:xfrm>
          <a:prstGeom prst="rect">
            <a:avLst/>
          </a:prstGeom>
        </p:spPr>
      </p:pic>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B21E1-0F05-2250-8F44-4C7BC47331E7}"/>
              </a:ext>
            </a:extLst>
          </p:cNvPr>
          <p:cNvPicPr>
            <a:picLocks noChangeAspect="1"/>
          </p:cNvPicPr>
          <p:nvPr/>
        </p:nvPicPr>
        <p:blipFill>
          <a:blip r:embed="rId2"/>
          <a:stretch>
            <a:fillRect/>
          </a:stretch>
        </p:blipFill>
        <p:spPr>
          <a:xfrm>
            <a:off x="1675705" y="317419"/>
            <a:ext cx="4418707" cy="3126914"/>
          </a:xfrm>
          <a:prstGeom prst="rect">
            <a:avLst/>
          </a:prstGeom>
        </p:spPr>
      </p:pic>
      <p:pic>
        <p:nvPicPr>
          <p:cNvPr id="8" name="Picture 7">
            <a:extLst>
              <a:ext uri="{FF2B5EF4-FFF2-40B4-BE49-F238E27FC236}">
                <a16:creationId xmlns:a16="http://schemas.microsoft.com/office/drawing/2014/main" id="{3D7E8C1C-7B8C-6537-833E-2C94F6C39AAE}"/>
              </a:ext>
            </a:extLst>
          </p:cNvPr>
          <p:cNvPicPr>
            <a:picLocks noChangeAspect="1"/>
          </p:cNvPicPr>
          <p:nvPr/>
        </p:nvPicPr>
        <p:blipFill>
          <a:blip r:embed="rId3"/>
          <a:stretch>
            <a:fillRect/>
          </a:stretch>
        </p:blipFill>
        <p:spPr>
          <a:xfrm>
            <a:off x="7237412" y="315580"/>
            <a:ext cx="4418707" cy="3126914"/>
          </a:xfrm>
          <a:prstGeom prst="rect">
            <a:avLst/>
          </a:prstGeom>
        </p:spPr>
      </p:pic>
      <p:pic>
        <p:nvPicPr>
          <p:cNvPr id="10" name="Picture 9">
            <a:extLst>
              <a:ext uri="{FF2B5EF4-FFF2-40B4-BE49-F238E27FC236}">
                <a16:creationId xmlns:a16="http://schemas.microsoft.com/office/drawing/2014/main" id="{4B33361B-A1B5-82FE-2C59-DC9DADC3C813}"/>
              </a:ext>
            </a:extLst>
          </p:cNvPr>
          <p:cNvPicPr>
            <a:picLocks noChangeAspect="1"/>
          </p:cNvPicPr>
          <p:nvPr/>
        </p:nvPicPr>
        <p:blipFill>
          <a:blip r:embed="rId4"/>
          <a:stretch>
            <a:fillRect/>
          </a:stretch>
        </p:blipFill>
        <p:spPr>
          <a:xfrm>
            <a:off x="1751012" y="3613351"/>
            <a:ext cx="4418707" cy="3111299"/>
          </a:xfrm>
          <a:prstGeom prst="rect">
            <a:avLst/>
          </a:prstGeom>
        </p:spPr>
      </p:pic>
      <p:pic>
        <p:nvPicPr>
          <p:cNvPr id="12" name="Picture 11">
            <a:extLst>
              <a:ext uri="{FF2B5EF4-FFF2-40B4-BE49-F238E27FC236}">
                <a16:creationId xmlns:a16="http://schemas.microsoft.com/office/drawing/2014/main" id="{C674FFE2-73DB-C4B0-D9D6-F355FD65C57F}"/>
              </a:ext>
            </a:extLst>
          </p:cNvPr>
          <p:cNvPicPr>
            <a:picLocks noChangeAspect="1"/>
          </p:cNvPicPr>
          <p:nvPr/>
        </p:nvPicPr>
        <p:blipFill>
          <a:blip r:embed="rId5"/>
          <a:stretch>
            <a:fillRect/>
          </a:stretch>
        </p:blipFill>
        <p:spPr>
          <a:xfrm>
            <a:off x="7111999" y="3507630"/>
            <a:ext cx="4571107" cy="3178920"/>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5212" y="19050"/>
            <a:ext cx="9829800" cy="533400"/>
          </a:xfrm>
        </p:spPr>
        <p:txBody>
          <a:bodyPr>
            <a:normAutofit fontScale="90000"/>
          </a:bodyPr>
          <a:lstStyle/>
          <a:p>
            <a:r>
              <a:rPr lang="en-US" u="sng" dirty="0"/>
              <a:t>Expected Returns vs Volatility</a:t>
            </a:r>
          </a:p>
        </p:txBody>
      </p:sp>
      <p:pic>
        <p:nvPicPr>
          <p:cNvPr id="11" name="Picture 10">
            <a:extLst>
              <a:ext uri="{FF2B5EF4-FFF2-40B4-BE49-F238E27FC236}">
                <a16:creationId xmlns:a16="http://schemas.microsoft.com/office/drawing/2014/main" id="{1EFFF1BB-07C6-5063-D5FD-25E7B91B5D06}"/>
              </a:ext>
            </a:extLst>
          </p:cNvPr>
          <p:cNvPicPr>
            <a:picLocks noChangeAspect="1"/>
          </p:cNvPicPr>
          <p:nvPr/>
        </p:nvPicPr>
        <p:blipFill>
          <a:blip r:embed="rId2"/>
          <a:stretch>
            <a:fillRect/>
          </a:stretch>
        </p:blipFill>
        <p:spPr>
          <a:xfrm>
            <a:off x="1598612" y="623887"/>
            <a:ext cx="9829800" cy="3036894"/>
          </a:xfrm>
          <a:prstGeom prst="rect">
            <a:avLst/>
          </a:prstGeom>
        </p:spPr>
      </p:pic>
      <p:pic>
        <p:nvPicPr>
          <p:cNvPr id="13" name="Picture 12">
            <a:extLst>
              <a:ext uri="{FF2B5EF4-FFF2-40B4-BE49-F238E27FC236}">
                <a16:creationId xmlns:a16="http://schemas.microsoft.com/office/drawing/2014/main" id="{36D894D0-F134-BF57-D398-E451A4F38D31}"/>
              </a:ext>
            </a:extLst>
          </p:cNvPr>
          <p:cNvPicPr>
            <a:picLocks noChangeAspect="1"/>
          </p:cNvPicPr>
          <p:nvPr/>
        </p:nvPicPr>
        <p:blipFill>
          <a:blip r:embed="rId3"/>
          <a:stretch>
            <a:fillRect/>
          </a:stretch>
        </p:blipFill>
        <p:spPr>
          <a:xfrm>
            <a:off x="1598612" y="3732219"/>
            <a:ext cx="9829801" cy="303689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9186" y="0"/>
            <a:ext cx="9829800" cy="1371600"/>
          </a:xfrm>
        </p:spPr>
        <p:txBody>
          <a:bodyPr>
            <a:normAutofit/>
          </a:bodyPr>
          <a:lstStyle/>
          <a:p>
            <a:r>
              <a:rPr lang="en-US" u="sng" dirty="0"/>
              <a:t>Sharpe Ratio</a:t>
            </a:r>
            <a:br>
              <a:rPr lang="en-US" u="sng" dirty="0"/>
            </a:br>
            <a:r>
              <a:rPr lang="en-US" sz="1400" dirty="0"/>
              <a:t>The Sharpe Ratio is a measure of risk-adjusted return, quantifying the excess return generated by an investment or portfolio per unit of risk taken. A positive Sharpe Ratio indicates that the investment or portfolio is delivering a return higher than the risk-free rate for each unit of risk incurred, making it an attractive choice. Conversely, a negative Sharpe Ratio suggests that the investment's return is insufficient for the level of risk taken, making it less desirable than a risk-free investment.</a:t>
            </a:r>
            <a:endParaRPr lang="en-US" dirty="0"/>
          </a:p>
        </p:txBody>
      </p:sp>
      <p:pic>
        <p:nvPicPr>
          <p:cNvPr id="4" name="Picture 3">
            <a:extLst>
              <a:ext uri="{FF2B5EF4-FFF2-40B4-BE49-F238E27FC236}">
                <a16:creationId xmlns:a16="http://schemas.microsoft.com/office/drawing/2014/main" id="{358EA19D-0FFA-C697-7EE1-C1DE2D747252}"/>
              </a:ext>
            </a:extLst>
          </p:cNvPr>
          <p:cNvPicPr>
            <a:picLocks noChangeAspect="1"/>
          </p:cNvPicPr>
          <p:nvPr/>
        </p:nvPicPr>
        <p:blipFill>
          <a:blip r:embed="rId2"/>
          <a:stretch>
            <a:fillRect/>
          </a:stretch>
        </p:blipFill>
        <p:spPr>
          <a:xfrm>
            <a:off x="1119186" y="1447800"/>
            <a:ext cx="10915650" cy="5238750"/>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F81D5-6395-B6E8-1BDE-B757D304FD5E}"/>
              </a:ext>
            </a:extLst>
          </p:cNvPr>
          <p:cNvPicPr>
            <a:picLocks noChangeAspect="1"/>
          </p:cNvPicPr>
          <p:nvPr/>
        </p:nvPicPr>
        <p:blipFill>
          <a:blip r:embed="rId2"/>
          <a:stretch>
            <a:fillRect/>
          </a:stretch>
        </p:blipFill>
        <p:spPr>
          <a:xfrm>
            <a:off x="1368425" y="1828800"/>
            <a:ext cx="10820400" cy="4791643"/>
          </a:xfrm>
          <a:prstGeom prst="rect">
            <a:avLst/>
          </a:prstGeom>
        </p:spPr>
      </p:pic>
      <p:sp>
        <p:nvSpPr>
          <p:cNvPr id="7" name="TextBox 6">
            <a:extLst>
              <a:ext uri="{FF2B5EF4-FFF2-40B4-BE49-F238E27FC236}">
                <a16:creationId xmlns:a16="http://schemas.microsoft.com/office/drawing/2014/main" id="{3FFB1EC1-B298-788E-B06A-FE405216C3CD}"/>
              </a:ext>
            </a:extLst>
          </p:cNvPr>
          <p:cNvSpPr txBox="1"/>
          <p:nvPr/>
        </p:nvSpPr>
        <p:spPr>
          <a:xfrm>
            <a:off x="1141412" y="0"/>
            <a:ext cx="6096000" cy="646331"/>
          </a:xfrm>
          <a:prstGeom prst="rect">
            <a:avLst/>
          </a:prstGeom>
          <a:noFill/>
        </p:spPr>
        <p:txBody>
          <a:bodyPr wrap="square">
            <a:spAutoFit/>
          </a:bodyPr>
          <a:lstStyle/>
          <a:p>
            <a:r>
              <a:rPr kumimoji="0" lang="en-US" sz="3600" b="0" i="0" u="sng" strike="noStrike" kern="1200" cap="none" spc="0" normalizeH="0" baseline="0" noProof="0" dirty="0">
                <a:ln>
                  <a:noFill/>
                </a:ln>
                <a:solidFill>
                  <a:srgbClr val="F7C547">
                    <a:lumMod val="50000"/>
                  </a:srgbClr>
                </a:solidFill>
                <a:effectLst/>
                <a:uLnTx/>
                <a:uFillTx/>
                <a:latin typeface="Cambria"/>
                <a:ea typeface="+mj-ea"/>
                <a:cs typeface="+mj-cs"/>
              </a:rPr>
              <a:t>Sharpe Ratio vs Asset Weight</a:t>
            </a:r>
            <a:endParaRPr lang="en-US"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a:t>
            </a:r>
            <a:br>
              <a:rPr lang="en-US" dirty="0"/>
            </a:br>
            <a:r>
              <a:rPr lang="en-US" sz="1600" dirty="0"/>
              <a:t>benchmarked against the S&amp;P500</a:t>
            </a:r>
            <a:endParaRPr lang="en-US" dirty="0"/>
          </a:p>
        </p:txBody>
      </p:sp>
      <p:pic>
        <p:nvPicPr>
          <p:cNvPr id="4" name="Content Placeholder 3">
            <a:extLst>
              <a:ext uri="{FF2B5EF4-FFF2-40B4-BE49-F238E27FC236}">
                <a16:creationId xmlns:a16="http://schemas.microsoft.com/office/drawing/2014/main" id="{A0DE34B5-8FA8-63B2-9F36-DC454995B9DC}"/>
              </a:ext>
            </a:extLst>
          </p:cNvPr>
          <p:cNvPicPr>
            <a:picLocks noGrp="1" noChangeAspect="1"/>
          </p:cNvPicPr>
          <p:nvPr>
            <p:ph idx="1"/>
          </p:nvPr>
        </p:nvPicPr>
        <p:blipFill>
          <a:blip r:embed="rId2"/>
          <a:stretch>
            <a:fillRect/>
          </a:stretch>
        </p:blipFill>
        <p:spPr>
          <a:xfrm>
            <a:off x="6094413" y="1626691"/>
            <a:ext cx="5257800" cy="3604617"/>
          </a:xfrm>
        </p:spPr>
      </p:pic>
      <p:sp>
        <p:nvSpPr>
          <p:cNvPr id="6" name="Text Placeholder 5"/>
          <p:cNvSpPr>
            <a:spLocks noGrp="1"/>
          </p:cNvSpPr>
          <p:nvPr>
            <p:ph type="body" sz="half" idx="2"/>
          </p:nvPr>
        </p:nvSpPr>
        <p:spPr/>
        <p:txBody>
          <a:bodyPr/>
          <a:lstStyle/>
          <a:p>
            <a:r>
              <a:rPr lang="en-US" dirty="0"/>
              <a:t>Alpha value of 0.1043 meaning we outperformed the SPY by 10.43% in the portfolio</a:t>
            </a:r>
          </a:p>
        </p:txBody>
      </p:sp>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 name="Picture Placeholder 1">
            <a:extLst>
              <a:ext uri="{FF2B5EF4-FFF2-40B4-BE49-F238E27FC236}">
                <a16:creationId xmlns:a16="http://schemas.microsoft.com/office/drawing/2014/main" id="{0881AAD3-B1B0-5239-91AE-9DA09A3807D0}"/>
              </a:ext>
            </a:extLst>
          </p:cNvPr>
          <p:cNvPicPr>
            <a:picLocks noGrp="1" noChangeAspect="1"/>
          </p:cNvPicPr>
          <p:nvPr>
            <p:ph type="pic" idx="1"/>
          </p:nvPr>
        </p:nvPicPr>
        <p:blipFill>
          <a:blip r:embed="rId2"/>
          <a:srcRect l="7292" r="7292"/>
          <a:stretch>
            <a:fillRect/>
          </a:stretch>
        </p:blipFill>
        <p:spPr>
          <a:prstGeom prst="rect">
            <a:avLst/>
          </a:prstGeom>
        </p:spPr>
      </p:pic>
      <p:sp>
        <p:nvSpPr>
          <p:cNvPr id="6" name="Text Placeholder 5"/>
          <p:cNvSpPr>
            <a:spLocks noGrp="1"/>
          </p:cNvSpPr>
          <p:nvPr>
            <p:ph type="body" sz="half" idx="2"/>
          </p:nvPr>
        </p:nvSpPr>
        <p:spPr/>
        <p:txBody>
          <a:bodyPr>
            <a:normAutofit fontScale="85000" lnSpcReduction="10000"/>
          </a:bodyPr>
          <a:lstStyle/>
          <a:p>
            <a:r>
              <a:rPr lang="en-US" dirty="0"/>
              <a:t>Hedge against the downside. Buy the dip!</a:t>
            </a:r>
          </a:p>
          <a:p>
            <a:r>
              <a:rPr lang="en-US" dirty="0"/>
              <a:t>Incorporate some reverse Bond ETFs to accommodate for the bond declines. </a:t>
            </a:r>
          </a:p>
          <a:p>
            <a:r>
              <a:rPr lang="en-US" dirty="0"/>
              <a:t>This could help bolster our returns while in the downturn of the market</a:t>
            </a: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Scenario</a:t>
            </a:r>
          </a:p>
        </p:txBody>
      </p:sp>
      <p:sp>
        <p:nvSpPr>
          <p:cNvPr id="14" name="Content Placeholder 13"/>
          <p:cNvSpPr>
            <a:spLocks noGrp="1"/>
          </p:cNvSpPr>
          <p:nvPr>
            <p:ph idx="1"/>
          </p:nvPr>
        </p:nvSpPr>
        <p:spPr/>
        <p:txBody>
          <a:bodyPr/>
          <a:lstStyle/>
          <a:p>
            <a:pPr marL="0" indent="0">
              <a:buNone/>
            </a:pPr>
            <a:r>
              <a:rPr lang="en-US" dirty="0"/>
              <a:t>You are a 37-year-old bond trader in a major investment firm. Your investment portfolio, largely holding high return equities is valued today at $6.2 M. You have just read Jamie </a:t>
            </a:r>
            <a:r>
              <a:rPr lang="en-US" dirty="0" err="1"/>
              <a:t>Dimon's</a:t>
            </a:r>
            <a:r>
              <a:rPr lang="en-US" dirty="0"/>
              <a:t> financial hurricane warning and decided to rebalance your portfolio.</a:t>
            </a:r>
          </a:p>
          <a:p>
            <a:pPr marL="0" indent="0">
              <a:buNone/>
            </a:pPr>
            <a:endParaRPr lang="en-US" dirty="0"/>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Assumptions</a:t>
            </a:r>
          </a:p>
        </p:txBody>
      </p:sp>
      <p:sp>
        <p:nvSpPr>
          <p:cNvPr id="14" name="Content Placeholder 13"/>
          <p:cNvSpPr>
            <a:spLocks noGrp="1"/>
          </p:cNvSpPr>
          <p:nvPr>
            <p:ph idx="1"/>
          </p:nvPr>
        </p:nvSpPr>
        <p:spPr/>
        <p:txBody>
          <a:bodyPr>
            <a:normAutofit/>
          </a:bodyPr>
          <a:lstStyle/>
          <a:p>
            <a:pPr marL="0" indent="0">
              <a:buNone/>
            </a:pPr>
            <a:r>
              <a:rPr lang="en-US" dirty="0"/>
              <a:t>September 2021, Jamie </a:t>
            </a:r>
            <a:r>
              <a:rPr lang="en-US" dirty="0" err="1"/>
              <a:t>Dimon</a:t>
            </a:r>
            <a:r>
              <a:rPr lang="en-US" dirty="0"/>
              <a:t>, the CEO of JPMorgan Chase, warned of a potential "financial hurricane" due to various economic factors, including inflation, fiscal and monetary policy, and geopolitical tensions. He advised that businesses and policymakers should remain vigilant and prepared for potential economic challenges and uncertainties.</a:t>
            </a:r>
          </a:p>
          <a:p>
            <a:r>
              <a:rPr lang="en-US" dirty="0"/>
              <a:t>We will need to diversify the high yield equities portfolio</a:t>
            </a:r>
          </a:p>
          <a:p>
            <a:r>
              <a:rPr lang="en-US" dirty="0"/>
              <a:t>We need to add more bonds since I am a bond trader and know the tolerance</a:t>
            </a:r>
          </a:p>
          <a:p>
            <a:r>
              <a:rPr lang="en-US" dirty="0"/>
              <a:t>Need to stress diversification as to not get to heavily weighted on one medium</a:t>
            </a:r>
          </a:p>
        </p:txBody>
      </p:sp>
    </p:spTree>
    <p:extLst>
      <p:ext uri="{BB962C8B-B14F-4D97-AF65-F5344CB8AC3E}">
        <p14:creationId xmlns:p14="http://schemas.microsoft.com/office/powerpoint/2010/main" val="3082953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C0655474-4EAF-9C41-6DAE-30F9DAD02B38}"/>
              </a:ext>
            </a:extLst>
          </p:cNvPr>
          <p:cNvGraphicFramePr>
            <a:graphicFrameLocks noGrp="1"/>
          </p:cNvGraphicFramePr>
          <p:nvPr>
            <p:ph idx="4294967295"/>
            <p:extLst>
              <p:ext uri="{D42A27DB-BD31-4B8C-83A1-F6EECF244321}">
                <p14:modId xmlns:p14="http://schemas.microsoft.com/office/powerpoint/2010/main" val="338959335"/>
              </p:ext>
            </p:extLst>
          </p:nvPr>
        </p:nvGraphicFramePr>
        <p:xfrm>
          <a:off x="1082674" y="443643"/>
          <a:ext cx="10983913" cy="6648929"/>
        </p:xfrm>
        <a:graphic>
          <a:graphicData uri="http://schemas.openxmlformats.org/drawingml/2006/table">
            <a:tbl>
              <a:tblPr/>
              <a:tblGrid>
                <a:gridCol w="2344738">
                  <a:extLst>
                    <a:ext uri="{9D8B030D-6E8A-4147-A177-3AD203B41FA5}">
                      <a16:colId xmlns:a16="http://schemas.microsoft.com/office/drawing/2014/main" val="3598244840"/>
                    </a:ext>
                  </a:extLst>
                </a:gridCol>
                <a:gridCol w="420443">
                  <a:extLst>
                    <a:ext uri="{9D8B030D-6E8A-4147-A177-3AD203B41FA5}">
                      <a16:colId xmlns:a16="http://schemas.microsoft.com/office/drawing/2014/main" val="3079327189"/>
                    </a:ext>
                  </a:extLst>
                </a:gridCol>
                <a:gridCol w="844917">
                  <a:extLst>
                    <a:ext uri="{9D8B030D-6E8A-4147-A177-3AD203B41FA5}">
                      <a16:colId xmlns:a16="http://schemas.microsoft.com/office/drawing/2014/main" val="1685588891"/>
                    </a:ext>
                  </a:extLst>
                </a:gridCol>
                <a:gridCol w="1689831">
                  <a:extLst>
                    <a:ext uri="{9D8B030D-6E8A-4147-A177-3AD203B41FA5}">
                      <a16:colId xmlns:a16="http://schemas.microsoft.com/office/drawing/2014/main" val="607072549"/>
                    </a:ext>
                  </a:extLst>
                </a:gridCol>
                <a:gridCol w="537674">
                  <a:extLst>
                    <a:ext uri="{9D8B030D-6E8A-4147-A177-3AD203B41FA5}">
                      <a16:colId xmlns:a16="http://schemas.microsoft.com/office/drawing/2014/main" val="653196353"/>
                    </a:ext>
                  </a:extLst>
                </a:gridCol>
                <a:gridCol w="614485">
                  <a:extLst>
                    <a:ext uri="{9D8B030D-6E8A-4147-A177-3AD203B41FA5}">
                      <a16:colId xmlns:a16="http://schemas.microsoft.com/office/drawing/2014/main" val="42631592"/>
                    </a:ext>
                  </a:extLst>
                </a:gridCol>
                <a:gridCol w="845650">
                  <a:extLst>
                    <a:ext uri="{9D8B030D-6E8A-4147-A177-3AD203B41FA5}">
                      <a16:colId xmlns:a16="http://schemas.microsoft.com/office/drawing/2014/main" val="4214864559"/>
                    </a:ext>
                  </a:extLst>
                </a:gridCol>
                <a:gridCol w="3686175">
                  <a:extLst>
                    <a:ext uri="{9D8B030D-6E8A-4147-A177-3AD203B41FA5}">
                      <a16:colId xmlns:a16="http://schemas.microsoft.com/office/drawing/2014/main" val="2761603965"/>
                    </a:ext>
                  </a:extLst>
                </a:gridCol>
              </a:tblGrid>
              <a:tr h="151067">
                <a:tc>
                  <a:txBody>
                    <a:bodyPr/>
                    <a:lstStyle/>
                    <a:p>
                      <a:pPr algn="l" fontAlgn="b"/>
                      <a:r>
                        <a:rPr lang="en-US" sz="1000" b="1" i="0" u="none" strike="noStrike" dirty="0">
                          <a:solidFill>
                            <a:srgbClr val="000000"/>
                          </a:solidFill>
                          <a:effectLst/>
                          <a:latin typeface="Calibri" panose="020F0502020204030204" pitchFamily="34" charset="0"/>
                        </a:rPr>
                        <a:t>Asset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Ticker</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Type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Subtype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Date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panose="020F0502020204030204" pitchFamily="34" charset="0"/>
                        </a:rPr>
                        <a:t>Price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Units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Amount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2592162"/>
                  </a:ext>
                </a:extLst>
              </a:tr>
              <a:tr h="121725">
                <a:tc>
                  <a:txBody>
                    <a:bodyPr/>
                    <a:lstStyle/>
                    <a:p>
                      <a:pPr algn="l" fontAlgn="b"/>
                      <a:r>
                        <a:rPr lang="en-US" sz="800" b="0" i="0" u="none" strike="noStrike" dirty="0">
                          <a:solidFill>
                            <a:srgbClr val="000000"/>
                          </a:solidFill>
                          <a:effectLst/>
                          <a:latin typeface="Calibri" panose="020F0502020204030204" pitchFamily="34" charset="0"/>
                        </a:rPr>
                        <a:t>Apple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AAPL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$176.30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648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$114,242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1677"/>
                  </a:ext>
                </a:extLst>
              </a:tr>
              <a:tr h="121725">
                <a:tc>
                  <a:txBody>
                    <a:bodyPr/>
                    <a:lstStyle/>
                    <a:p>
                      <a:pPr algn="l" fontAlgn="b"/>
                      <a:r>
                        <a:rPr lang="en-US" sz="800" b="0" i="0" u="none" strike="noStrike" dirty="0">
                          <a:solidFill>
                            <a:srgbClr val="000000"/>
                          </a:solidFill>
                          <a:effectLst/>
                          <a:latin typeface="Calibri" panose="020F0502020204030204" pitchFamily="34" charset="0"/>
                        </a:rPr>
                        <a:t>Amazon.com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AMZN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E-commerce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$142.32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$142,320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206575"/>
                  </a:ext>
                </a:extLst>
              </a:tr>
              <a:tr h="121725">
                <a:tc>
                  <a:txBody>
                    <a:bodyPr/>
                    <a:lstStyle/>
                    <a:p>
                      <a:pPr algn="l" fontAlgn="b"/>
                      <a:r>
                        <a:rPr lang="en-US" sz="800" b="0" i="0" u="none" strike="noStrike" dirty="0">
                          <a:solidFill>
                            <a:srgbClr val="000000"/>
                          </a:solidFill>
                          <a:effectLst/>
                          <a:latin typeface="Calibri" panose="020F0502020204030204" pitchFamily="34" charset="0"/>
                        </a:rPr>
                        <a:t>Microsoft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MSFT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$331.77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$165,885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9974826"/>
                  </a:ext>
                </a:extLst>
              </a:tr>
              <a:tr h="121725">
                <a:tc>
                  <a:txBody>
                    <a:bodyPr/>
                    <a:lstStyle/>
                    <a:p>
                      <a:pPr algn="l" fontAlgn="b"/>
                      <a:r>
                        <a:rPr lang="en-US" sz="800" b="0" i="0" u="none" strike="noStrike" dirty="0">
                          <a:solidFill>
                            <a:srgbClr val="000000"/>
                          </a:solidFill>
                          <a:effectLst/>
                          <a:latin typeface="Calibri" panose="020F0502020204030204" pitchFamily="34" charset="0"/>
                        </a:rPr>
                        <a:t>Alphabet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GOOGL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$135.19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$108,152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660965"/>
                  </a:ext>
                </a:extLst>
              </a:tr>
              <a:tr h="121725">
                <a:tc>
                  <a:txBody>
                    <a:bodyPr/>
                    <a:lstStyle/>
                    <a:p>
                      <a:pPr algn="l" fontAlgn="b"/>
                      <a:r>
                        <a:rPr lang="en-US" sz="800" b="0" i="0" u="none" strike="noStrike" dirty="0">
                          <a:solidFill>
                            <a:srgbClr val="000000"/>
                          </a:solidFill>
                          <a:effectLst/>
                          <a:latin typeface="Calibri" panose="020F0502020204030204" pitchFamily="34" charset="0"/>
                        </a:rPr>
                        <a:t>META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META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$324.40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$162,200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0674086"/>
                  </a:ext>
                </a:extLst>
              </a:tr>
              <a:tr h="121725">
                <a:tc>
                  <a:txBody>
                    <a:bodyPr/>
                    <a:lstStyle/>
                    <a:p>
                      <a:pPr algn="l" fontAlgn="b"/>
                      <a:r>
                        <a:rPr lang="en-US" sz="800" b="0" i="0" u="none" strike="noStrike" dirty="0">
                          <a:solidFill>
                            <a:srgbClr val="000000"/>
                          </a:solidFill>
                          <a:effectLst/>
                          <a:latin typeface="Calibri" panose="020F0502020204030204" pitchFamily="34" charset="0"/>
                        </a:rPr>
                        <a:t>Tesla,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TSLA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Automotive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$250.10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1,599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$399,910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2111288"/>
                  </a:ext>
                </a:extLst>
              </a:tr>
              <a:tr h="121725">
                <a:tc>
                  <a:txBody>
                    <a:bodyPr/>
                    <a:lstStyle/>
                    <a:p>
                      <a:pPr algn="l" fontAlgn="b"/>
                      <a:r>
                        <a:rPr lang="en-US" sz="800" b="0" i="0" u="none" strike="noStrike" dirty="0">
                          <a:solidFill>
                            <a:srgbClr val="000000"/>
                          </a:solidFill>
                          <a:effectLst/>
                          <a:latin typeface="Calibri" panose="020F0502020204030204" pitchFamily="34" charset="0"/>
                        </a:rPr>
                        <a:t>NVIDIA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NVDA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$447.38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850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$380,273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139134"/>
                  </a:ext>
                </a:extLst>
              </a:tr>
              <a:tr h="121725">
                <a:tc>
                  <a:txBody>
                    <a:bodyPr/>
                    <a:lstStyle/>
                    <a:p>
                      <a:pPr algn="l" fontAlgn="b"/>
                      <a:r>
                        <a:rPr lang="en-US" sz="800" b="0" i="0" u="none" strike="noStrike" dirty="0">
                          <a:solidFill>
                            <a:srgbClr val="000000"/>
                          </a:solidFill>
                          <a:effectLst/>
                          <a:latin typeface="Calibri" panose="020F0502020204030204" pitchFamily="34" charset="0"/>
                        </a:rPr>
                        <a:t>Advanced Micro Devices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AMD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$104.20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1,208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$125,874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064897"/>
                  </a:ext>
                </a:extLst>
              </a:tr>
              <a:tr h="121725">
                <a:tc>
                  <a:txBody>
                    <a:bodyPr/>
                    <a:lstStyle/>
                    <a:p>
                      <a:pPr algn="l" fontAlgn="b"/>
                      <a:r>
                        <a:rPr lang="en-US" sz="800" b="0" i="0" u="none" strike="noStrike" dirty="0">
                          <a:solidFill>
                            <a:srgbClr val="000000"/>
                          </a:solidFill>
                          <a:effectLst/>
                          <a:latin typeface="Calibri" panose="020F0502020204030204" pitchFamily="34" charset="0"/>
                        </a:rPr>
                        <a:t>JPMorgan Chase &amp; Co.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JPM</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Financial Services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$146.34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995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$145,608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123267"/>
                  </a:ext>
                </a:extLst>
              </a:tr>
              <a:tr h="121725">
                <a:tc>
                  <a:txBody>
                    <a:bodyPr/>
                    <a:lstStyle/>
                    <a:p>
                      <a:pPr algn="l" fontAlgn="b"/>
                      <a:r>
                        <a:rPr lang="en-US" sz="800" b="0" i="0" u="none" strike="noStrike">
                          <a:solidFill>
                            <a:srgbClr val="000000"/>
                          </a:solidFill>
                          <a:effectLst/>
                          <a:latin typeface="Calibri" panose="020F0502020204030204" pitchFamily="34" charset="0"/>
                        </a:rPr>
                        <a:t>Johnson &amp; Johnson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JNJ</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Healthcare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$163.93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886</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$145,242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2525412"/>
                  </a:ext>
                </a:extLst>
              </a:tr>
              <a:tr h="121725">
                <a:tc>
                  <a:txBody>
                    <a:bodyPr/>
                    <a:lstStyle/>
                    <a:p>
                      <a:pPr algn="l" fontAlgn="b"/>
                      <a:r>
                        <a:rPr lang="en-US" sz="800" b="0" i="0" u="none" strike="noStrike">
                          <a:solidFill>
                            <a:srgbClr val="000000"/>
                          </a:solidFill>
                          <a:effectLst/>
                          <a:latin typeface="Calibri" panose="020F0502020204030204" pitchFamily="34" charset="0"/>
                        </a:rPr>
                        <a:t>Visa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V</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Financial Services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$247.30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588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$145,412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785282"/>
                  </a:ext>
                </a:extLst>
              </a:tr>
              <a:tr h="121725">
                <a:tc>
                  <a:txBody>
                    <a:bodyPr/>
                    <a:lstStyle/>
                    <a:p>
                      <a:pPr algn="l" fontAlgn="b"/>
                      <a:r>
                        <a:rPr lang="en-US" sz="800" b="0" i="0" u="none" strike="noStrike" dirty="0">
                          <a:solidFill>
                            <a:srgbClr val="000000"/>
                          </a:solidFill>
                          <a:effectLst/>
                          <a:latin typeface="Calibri" panose="020F0502020204030204" pitchFamily="34" charset="0"/>
                        </a:rPr>
                        <a:t>Procter &amp; Gamble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PG</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Consumer Goods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$155.15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938</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$145,531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673416"/>
                  </a:ext>
                </a:extLst>
              </a:tr>
              <a:tr h="121725">
                <a:tc>
                  <a:txBody>
                    <a:bodyPr/>
                    <a:lstStyle/>
                    <a:p>
                      <a:pPr algn="l" fontAlgn="b"/>
                      <a:r>
                        <a:rPr lang="en-US" sz="800" b="0" i="0" u="none" strike="noStrike" dirty="0">
                          <a:solidFill>
                            <a:srgbClr val="000000"/>
                          </a:solidFill>
                          <a:effectLst/>
                          <a:latin typeface="Calibri" panose="020F0502020204030204" pitchFamily="34" charset="0"/>
                        </a:rPr>
                        <a:t>Johnson Controls International plc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JCI</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Industrial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$56.66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1,577</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$89,353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70556"/>
                  </a:ext>
                </a:extLst>
              </a:tr>
              <a:tr h="121725">
                <a:tc>
                  <a:txBody>
                    <a:bodyPr/>
                    <a:lstStyle/>
                    <a:p>
                      <a:pPr algn="l" fontAlgn="b"/>
                      <a:r>
                        <a:rPr lang="en-US" sz="800" b="0" i="0" u="none" strike="noStrike">
                          <a:solidFill>
                            <a:srgbClr val="000000"/>
                          </a:solidFill>
                          <a:effectLst/>
                          <a:latin typeface="Calibri" panose="020F0502020204030204" pitchFamily="34" charset="0"/>
                        </a:rPr>
                        <a:t>General Electric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GE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Industrial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$114.00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1,279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$145,806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356817"/>
                  </a:ext>
                </a:extLst>
              </a:tr>
              <a:tr h="121725">
                <a:tc>
                  <a:txBody>
                    <a:bodyPr/>
                    <a:lstStyle/>
                    <a:p>
                      <a:pPr algn="l" fontAlgn="b"/>
                      <a:r>
                        <a:rPr lang="en-US" sz="800" b="0" i="0" u="none" strike="noStrike">
                          <a:solidFill>
                            <a:srgbClr val="000000"/>
                          </a:solidFill>
                          <a:effectLst/>
                          <a:latin typeface="Calibri" panose="020F0502020204030204" pitchFamily="34" charset="0"/>
                        </a:rPr>
                        <a:t>Coca-Cola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KO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Consumer Goods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$57.84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1,521</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$87,975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088844"/>
                  </a:ext>
                </a:extLst>
              </a:tr>
              <a:tr h="121725">
                <a:tc>
                  <a:txBody>
                    <a:bodyPr/>
                    <a:lstStyle/>
                    <a:p>
                      <a:pPr algn="l" fontAlgn="b"/>
                      <a:r>
                        <a:rPr lang="en-US" sz="800" b="0" i="0" u="none" strike="noStrike">
                          <a:solidFill>
                            <a:srgbClr val="000000"/>
                          </a:solidFill>
                          <a:effectLst/>
                          <a:latin typeface="Calibri" panose="020F0502020204030204" pitchFamily="34" charset="0"/>
                        </a:rPr>
                        <a:t>Verizon Communications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VZ</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Telecommunications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$34.18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4,262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$145,675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668529"/>
                  </a:ext>
                </a:extLst>
              </a:tr>
              <a:tr h="121725">
                <a:tc>
                  <a:txBody>
                    <a:bodyPr/>
                    <a:lstStyle/>
                    <a:p>
                      <a:pPr algn="l" fontAlgn="b"/>
                      <a:r>
                        <a:rPr lang="en-US" sz="800" b="0" i="0" u="none" strike="noStrike">
                          <a:solidFill>
                            <a:srgbClr val="000000"/>
                          </a:solidFill>
                          <a:effectLst/>
                          <a:latin typeface="Calibri" panose="020F0502020204030204" pitchFamily="34" charset="0"/>
                        </a:rPr>
                        <a:t>Boeing Co.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Industrial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$210.65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690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$145,349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631635"/>
                  </a:ext>
                </a:extLst>
              </a:tr>
              <a:tr h="121725">
                <a:tc>
                  <a:txBody>
                    <a:bodyPr/>
                    <a:lstStyle/>
                    <a:p>
                      <a:pPr algn="l" fontAlgn="b"/>
                      <a:r>
                        <a:rPr lang="en-US" sz="800" b="0" i="0" u="none" strike="noStrike">
                          <a:solidFill>
                            <a:srgbClr val="000000"/>
                          </a:solidFill>
                          <a:effectLst/>
                          <a:latin typeface="Calibri" panose="020F0502020204030204" pitchFamily="34" charset="0"/>
                        </a:rPr>
                        <a:t>AT&amp;T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Telecommunications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$14.19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1,025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$14,545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6403657"/>
                  </a:ext>
                </a:extLst>
              </a:tr>
              <a:tr h="121725">
                <a:tc>
                  <a:txBody>
                    <a:bodyPr/>
                    <a:lstStyle/>
                    <a:p>
                      <a:pPr algn="l" fontAlgn="b"/>
                      <a:r>
                        <a:rPr lang="en-US" sz="800" b="0" i="0" u="none" strike="noStrike">
                          <a:solidFill>
                            <a:srgbClr val="000000"/>
                          </a:solidFill>
                          <a:effectLst/>
                          <a:latin typeface="Calibri" panose="020F0502020204030204" pitchFamily="34" charset="0"/>
                        </a:rPr>
                        <a:t>Pfizer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PFE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Healthcare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$34.15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1,025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$35,004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956157"/>
                  </a:ext>
                </a:extLst>
              </a:tr>
              <a:tr h="121725">
                <a:tc>
                  <a:txBody>
                    <a:bodyPr/>
                    <a:lstStyle/>
                    <a:p>
                      <a:pPr algn="l" fontAlgn="b"/>
                      <a:r>
                        <a:rPr lang="en-US" sz="800" b="0" i="0" u="none" strike="noStrike">
                          <a:solidFill>
                            <a:srgbClr val="000000"/>
                          </a:solidFill>
                          <a:effectLst/>
                          <a:latin typeface="Calibri" panose="020F0502020204030204" pitchFamily="34" charset="0"/>
                        </a:rPr>
                        <a:t>Netflix,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NFLX</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Entertainment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$434.69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335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$145,621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8434883"/>
                  </a:ext>
                </a:extLst>
              </a:tr>
              <a:tr h="121725">
                <a:tc>
                  <a:txBody>
                    <a:bodyPr/>
                    <a:lstStyle/>
                    <a:p>
                      <a:pPr algn="l" fontAlgn="b"/>
                      <a:r>
                        <a:rPr lang="en-US" sz="800" b="0" i="0" u="none" strike="noStrike">
                          <a:solidFill>
                            <a:srgbClr val="000000"/>
                          </a:solidFill>
                          <a:effectLst/>
                          <a:latin typeface="Calibri" panose="020F0502020204030204" pitchFamily="34" charset="0"/>
                        </a:rPr>
                        <a:t>Alibaba Group Holding Limited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BABA</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E-commerce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$88.19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1,650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$145,514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7869938"/>
                  </a:ext>
                </a:extLst>
              </a:tr>
              <a:tr h="121725">
                <a:tc>
                  <a:txBody>
                    <a:bodyPr/>
                    <a:lstStyle/>
                    <a:p>
                      <a:pPr algn="l" fontAlgn="b"/>
                      <a:r>
                        <a:rPr lang="en-US" sz="800" b="0" i="0" u="none" strike="noStrike">
                          <a:solidFill>
                            <a:srgbClr val="000000"/>
                          </a:solidFill>
                          <a:effectLst/>
                          <a:latin typeface="Calibri" panose="020F0502020204030204" pitchFamily="34" charset="0"/>
                        </a:rPr>
                        <a:t>Intel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INTC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$38.65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1,770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$68,411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026329"/>
                  </a:ext>
                </a:extLst>
              </a:tr>
              <a:tr h="121725">
                <a:tc>
                  <a:txBody>
                    <a:bodyPr/>
                    <a:lstStyle/>
                    <a:p>
                      <a:pPr algn="l" fontAlgn="b"/>
                      <a:r>
                        <a:rPr lang="en-US" sz="800" b="0" i="0" u="none" strike="noStrike">
                          <a:solidFill>
                            <a:srgbClr val="000000"/>
                          </a:solidFill>
                          <a:effectLst/>
                          <a:latin typeface="Calibri" panose="020F0502020204030204" pitchFamily="34" charset="0"/>
                        </a:rPr>
                        <a:t>Walt Disney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DIS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Entertainment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$84.67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1,720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$145,632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042102"/>
                  </a:ext>
                </a:extLst>
              </a:tr>
              <a:tr h="121725">
                <a:tc>
                  <a:txBody>
                    <a:bodyPr/>
                    <a:lstStyle/>
                    <a:p>
                      <a:pPr algn="l" fontAlgn="b"/>
                      <a:r>
                        <a:rPr lang="en-US" sz="800" b="0" i="0" u="none" strike="noStrike">
                          <a:solidFill>
                            <a:srgbClr val="000000"/>
                          </a:solidFill>
                          <a:effectLst/>
                          <a:latin typeface="Calibri" panose="020F0502020204030204" pitchFamily="34" charset="0"/>
                        </a:rPr>
                        <a:t>Exxon Mobil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XOM</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Energy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$115.34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1,262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$145,559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967072"/>
                  </a:ext>
                </a:extLst>
              </a:tr>
              <a:tr h="121725">
                <a:tc>
                  <a:txBody>
                    <a:bodyPr/>
                    <a:lstStyle/>
                    <a:p>
                      <a:pPr algn="l" fontAlgn="b"/>
                      <a:r>
                        <a:rPr lang="en-US" sz="800" b="0" i="0" u="none" strike="noStrike">
                          <a:solidFill>
                            <a:srgbClr val="000000"/>
                          </a:solidFill>
                          <a:effectLst/>
                          <a:latin typeface="Calibri" panose="020F0502020204030204" pitchFamily="34" charset="0"/>
                        </a:rPr>
                        <a:t>Ford Motor Company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Automotive</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$12.23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1,209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$14,786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85320"/>
                  </a:ext>
                </a:extLst>
              </a:tr>
              <a:tr h="121725">
                <a:tc>
                  <a:txBody>
                    <a:bodyPr/>
                    <a:lstStyle/>
                    <a:p>
                      <a:pPr algn="l" fontAlgn="b"/>
                      <a:r>
                        <a:rPr lang="en-US" sz="800" b="0" i="0" u="none" strike="noStrike" dirty="0">
                          <a:solidFill>
                            <a:srgbClr val="000000"/>
                          </a:solidFill>
                          <a:effectLst/>
                          <a:latin typeface="Calibri" panose="020F0502020204030204" pitchFamily="34" charset="0"/>
                        </a:rPr>
                        <a:t>Goldman Sachs Group,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GS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Financial Services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$324.01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450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$145,805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27771"/>
                  </a:ext>
                </a:extLst>
              </a:tr>
              <a:tr h="125501">
                <a:tc>
                  <a:txBody>
                    <a:bodyPr/>
                    <a:lstStyle/>
                    <a:p>
                      <a:pPr algn="l" fontAlgn="b"/>
                      <a:r>
                        <a:rPr lang="en-US" sz="800" b="0" i="0" u="none" strike="noStrike">
                          <a:solidFill>
                            <a:srgbClr val="000000"/>
                          </a:solidFill>
                          <a:effectLst/>
                          <a:latin typeface="Calibri" panose="020F0502020204030204" pitchFamily="34" charset="0"/>
                        </a:rPr>
                        <a:t>Home Depot,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Retail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$326.83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445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$145,439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4829"/>
                  </a:ext>
                </a:extLst>
              </a:tr>
              <a:tr h="151458">
                <a:tc>
                  <a:txBody>
                    <a:bodyPr/>
                    <a:lstStyle/>
                    <a:p>
                      <a:pPr algn="l" fontAlgn="b"/>
                      <a:r>
                        <a:rPr lang="en-US" sz="800" b="0" i="0" u="none" strike="noStrike">
                          <a:solidFill>
                            <a:srgbClr val="000000"/>
                          </a:solidFill>
                          <a:effectLst/>
                          <a:latin typeface="Calibri" panose="020F0502020204030204" pitchFamily="34" charset="0"/>
                        </a:rPr>
                        <a:t>IBM (International Business Machines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IBM</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$146.30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995</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$145,569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919147"/>
                  </a:ext>
                </a:extLst>
              </a:tr>
              <a:tr h="121725">
                <a:tc>
                  <a:txBody>
                    <a:bodyPr/>
                    <a:lstStyle/>
                    <a:p>
                      <a:pPr algn="l" fontAlgn="b"/>
                      <a:r>
                        <a:rPr lang="en-US" sz="800" b="0" i="0" u="none" strike="noStrike">
                          <a:solidFill>
                            <a:srgbClr val="000000"/>
                          </a:solidFill>
                          <a:effectLst/>
                          <a:latin typeface="Calibri" panose="020F0502020204030204" pitchFamily="34" charset="0"/>
                        </a:rPr>
                        <a:t>Starbucks Corporation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SBUX</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Consumer Goods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$95.50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527</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$50,329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3668757"/>
                  </a:ext>
                </a:extLst>
              </a:tr>
              <a:tr h="121725">
                <a:tc>
                  <a:txBody>
                    <a:bodyPr/>
                    <a:lstStyle/>
                    <a:p>
                      <a:pPr algn="l" fontAlgn="b"/>
                      <a:r>
                        <a:rPr lang="en-US" sz="800" b="0" i="0" u="none" strike="noStrike">
                          <a:solidFill>
                            <a:srgbClr val="000000"/>
                          </a:solidFill>
                          <a:effectLst/>
                          <a:latin typeface="Calibri" panose="020F0502020204030204" pitchFamily="34" charset="0"/>
                        </a:rPr>
                        <a:t>Cisco Systems, Inc.</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CSCO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Equity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Technology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$56.65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582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$32,970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32431"/>
                  </a:ext>
                </a:extLst>
              </a:tr>
              <a:tr h="239095">
                <a:tc>
                  <a:txBody>
                    <a:bodyPr/>
                    <a:lstStyle/>
                    <a:p>
                      <a:pPr algn="l" fontAlgn="b"/>
                      <a:r>
                        <a:rPr lang="en-US" sz="800" b="0" i="0" u="none" strike="noStrike">
                          <a:solidFill>
                            <a:srgbClr val="000000"/>
                          </a:solidFill>
                          <a:effectLst/>
                          <a:latin typeface="Calibri" panose="020F0502020204030204" pitchFamily="34" charset="0"/>
                        </a:rPr>
                        <a:t>iShares iBoxx $ Investment Grade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LQD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Investment Grade Corporate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$104.53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1,480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$154,704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1397657"/>
                  </a:ext>
                </a:extLst>
              </a:tr>
              <a:tr h="218778">
                <a:tc>
                  <a:txBody>
                    <a:bodyPr/>
                    <a:lstStyle/>
                    <a:p>
                      <a:pPr algn="l" fontAlgn="b"/>
                      <a:r>
                        <a:rPr lang="en-US" sz="800" b="0" i="0" u="none" strike="noStrike">
                          <a:solidFill>
                            <a:srgbClr val="000000"/>
                          </a:solidFill>
                          <a:effectLst/>
                          <a:latin typeface="Calibri" panose="020F0502020204030204" pitchFamily="34" charset="0"/>
                        </a:rPr>
                        <a:t>iShares iBoxx $ High Yield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HYG</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High Yield Corporate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$74.56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2,076</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$154,787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282559"/>
                  </a:ext>
                </a:extLst>
              </a:tr>
              <a:tr h="170899">
                <a:tc>
                  <a:txBody>
                    <a:bodyPr/>
                    <a:lstStyle/>
                    <a:p>
                      <a:pPr algn="l" fontAlgn="b"/>
                      <a:r>
                        <a:rPr lang="en-US" sz="800" b="0" i="0" u="none" strike="noStrike">
                          <a:solidFill>
                            <a:srgbClr val="000000"/>
                          </a:solidFill>
                          <a:effectLst/>
                          <a:latin typeface="Calibri" panose="020F0502020204030204" pitchFamily="34" charset="0"/>
                        </a:rPr>
                        <a:t>iShares 7-10 Year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IEF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Intermediate-Term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$93.24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1,660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$154,778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6195325"/>
                  </a:ext>
                </a:extLst>
              </a:tr>
              <a:tr h="121725">
                <a:tc>
                  <a:txBody>
                    <a:bodyPr/>
                    <a:lstStyle/>
                    <a:p>
                      <a:pPr algn="l" fontAlgn="b"/>
                      <a:r>
                        <a:rPr lang="en-US" sz="800" b="0" i="0" u="none" strike="noStrike">
                          <a:solidFill>
                            <a:srgbClr val="000000"/>
                          </a:solidFill>
                          <a:effectLst/>
                          <a:latin typeface="Calibri" panose="020F0502020204030204" pitchFamily="34" charset="0"/>
                        </a:rPr>
                        <a:t>Vanguard Total Bond Market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Bond Market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$70.93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2,182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$154,769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4488950"/>
                  </a:ext>
                </a:extLst>
              </a:tr>
              <a:tr h="121725">
                <a:tc>
                  <a:txBody>
                    <a:bodyPr/>
                    <a:lstStyle/>
                    <a:p>
                      <a:pPr algn="l" fontAlgn="b"/>
                      <a:r>
                        <a:rPr lang="en-US" sz="800" b="0" i="0" u="none" strike="noStrike">
                          <a:solidFill>
                            <a:srgbClr val="000000"/>
                          </a:solidFill>
                          <a:effectLst/>
                          <a:latin typeface="Calibri" panose="020F0502020204030204" pitchFamily="34" charset="0"/>
                        </a:rPr>
                        <a:t>iShares 1-3 Year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SHY</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Short-Term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$80.91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1,910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$154,538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4587642"/>
                  </a:ext>
                </a:extLst>
              </a:tr>
              <a:tr h="170899">
                <a:tc>
                  <a:txBody>
                    <a:bodyPr/>
                    <a:lstStyle/>
                    <a:p>
                      <a:pPr algn="l" fontAlgn="b"/>
                      <a:r>
                        <a:rPr lang="en-US" sz="800" b="0" i="0" u="none" strike="noStrike">
                          <a:solidFill>
                            <a:srgbClr val="000000"/>
                          </a:solidFill>
                          <a:effectLst/>
                          <a:latin typeface="Calibri" panose="020F0502020204030204" pitchFamily="34" charset="0"/>
                        </a:rPr>
                        <a:t>Vanguard Short-Term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VCSH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Short-Term Corporate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$75.35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2,060</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$155,221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17255"/>
                  </a:ext>
                </a:extLst>
              </a:tr>
              <a:tr h="121725">
                <a:tc>
                  <a:txBody>
                    <a:bodyPr/>
                    <a:lstStyle/>
                    <a:p>
                      <a:pPr algn="l" fontAlgn="b"/>
                      <a:r>
                        <a:rPr lang="en-US" sz="800" b="0" i="0" u="none" strike="noStrike">
                          <a:solidFill>
                            <a:srgbClr val="000000"/>
                          </a:solidFill>
                          <a:effectLst/>
                          <a:latin typeface="Calibri" panose="020F0502020204030204" pitchFamily="34" charset="0"/>
                        </a:rPr>
                        <a:t>Invesco Senior Loan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BKLN</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Senior Loan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$21.20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7,312</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$155,014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148808"/>
                  </a:ext>
                </a:extLst>
              </a:tr>
              <a:tr h="239095">
                <a:tc>
                  <a:txBody>
                    <a:bodyPr/>
                    <a:lstStyle/>
                    <a:p>
                      <a:pPr algn="l" fontAlgn="b"/>
                      <a:r>
                        <a:rPr lang="en-US" sz="800" b="0" i="0" u="none" strike="noStrike">
                          <a:solidFill>
                            <a:srgbClr val="000000"/>
                          </a:solidFill>
                          <a:effectLst/>
                          <a:latin typeface="Calibri" panose="020F0502020204030204" pitchFamily="34" charset="0"/>
                        </a:rPr>
                        <a:t>iShares TIPS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TIP</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Treasury Inflation-Protected Securities (TIPS)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$105.38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1,469</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$154,803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674150"/>
                  </a:ext>
                </a:extLst>
              </a:tr>
              <a:tr h="239095">
                <a:tc>
                  <a:txBody>
                    <a:bodyPr/>
                    <a:lstStyle/>
                    <a:p>
                      <a:pPr algn="l" fontAlgn="b"/>
                      <a:r>
                        <a:rPr lang="en-US" sz="800" b="0" i="0" u="none" strike="noStrike">
                          <a:solidFill>
                            <a:srgbClr val="000000"/>
                          </a:solidFill>
                          <a:effectLst/>
                          <a:latin typeface="Calibri" panose="020F0502020204030204" pitchFamily="34" charset="0"/>
                        </a:rPr>
                        <a:t>Schwab U.S. TIPS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SCHP</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Treasury Inflation-Protected Securities (TIPS)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$51.31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3,014</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$154,648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8790489"/>
                  </a:ext>
                </a:extLst>
              </a:tr>
              <a:tr h="121725">
                <a:tc>
                  <a:txBody>
                    <a:bodyPr/>
                    <a:lstStyle/>
                    <a:p>
                      <a:pPr algn="l" fontAlgn="b"/>
                      <a:r>
                        <a:rPr lang="en-US" sz="800" b="0" i="0" u="none" strike="noStrike">
                          <a:solidFill>
                            <a:srgbClr val="000000"/>
                          </a:solidFill>
                          <a:effectLst/>
                          <a:latin typeface="Calibri" panose="020F0502020204030204" pitchFamily="34" charset="0"/>
                        </a:rPr>
                        <a:t>iShares 20+ Year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TLT</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Bond</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Long-Term Treasury Bond ETF</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$93.89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1,653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$155,200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8471"/>
                  </a:ext>
                </a:extLst>
              </a:tr>
              <a:tr h="121725">
                <a:tc>
                  <a:txBody>
                    <a:bodyPr/>
                    <a:lstStyle/>
                    <a:p>
                      <a:pPr algn="l" fontAlgn="b"/>
                      <a:r>
                        <a:rPr lang="en-US" sz="800" b="0" i="0" u="none" strike="noStrike">
                          <a:solidFill>
                            <a:srgbClr val="000000"/>
                          </a:solidFill>
                          <a:effectLst/>
                          <a:latin typeface="Calibri" panose="020F0502020204030204" pitchFamily="34" charset="0"/>
                        </a:rPr>
                        <a:t>Cash (Min 620k)</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Cash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Cash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Cash</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12-Sep-23</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$621,547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233682"/>
                  </a:ext>
                </a:extLst>
              </a:tr>
              <a:tr h="121725">
                <a:tc>
                  <a:txBody>
                    <a:bodyPr/>
                    <a:lstStyle/>
                    <a:p>
                      <a:pPr algn="l" fontAlgn="b"/>
                      <a:r>
                        <a:rPr lang="en-US" sz="800" b="0" i="0" u="none" strike="noStrike" dirty="0">
                          <a:solidFill>
                            <a:srgbClr val="000000"/>
                          </a:solidFill>
                          <a:effectLst/>
                          <a:latin typeface="Calibri" panose="020F0502020204030204" pitchFamily="34" charset="0"/>
                        </a:rPr>
                        <a:t>Total Bonds (Max 1.56mil)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Bonds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$1,548,464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45263"/>
                  </a:ext>
                </a:extLst>
              </a:tr>
              <a:tr h="121725">
                <a:tc>
                  <a:txBody>
                    <a:bodyPr/>
                    <a:lstStyle/>
                    <a:p>
                      <a:pPr algn="l" fontAlgn="b"/>
                      <a:r>
                        <a:rPr lang="en-US" sz="800" b="0" i="0" u="none" strike="noStrike">
                          <a:solidFill>
                            <a:srgbClr val="000000"/>
                          </a:solidFill>
                          <a:effectLst/>
                          <a:latin typeface="Calibri" panose="020F0502020204030204" pitchFamily="34" charset="0"/>
                        </a:rPr>
                        <a:t>Total Equities(Max 4.03mil)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Equities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Equities</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$4,029,989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460857"/>
                  </a:ext>
                </a:extLst>
              </a:tr>
              <a:tr h="121725">
                <a:tc>
                  <a:txBody>
                    <a:bodyPr/>
                    <a:lstStyle/>
                    <a:p>
                      <a:pPr algn="l" fontAlgn="b"/>
                      <a:r>
                        <a:rPr lang="en-US" sz="800" b="0" i="0" u="none" strike="noStrike">
                          <a:solidFill>
                            <a:srgbClr val="000000"/>
                          </a:solidFill>
                          <a:effectLst/>
                          <a:latin typeface="Calibri" panose="020F0502020204030204" pitchFamily="34" charset="0"/>
                        </a:rPr>
                        <a:t>Total Portfolio(Max 6.2mil)</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Portfolio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Portfolio</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$6,200,000 </a:t>
                      </a:r>
                    </a:p>
                  </a:txBody>
                  <a:tcPr marL="4523" marR="4523" marT="45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104241"/>
                  </a:ext>
                </a:extLst>
              </a:tr>
            </a:tbl>
          </a:graphicData>
        </a:graphic>
      </p:graphicFrame>
      <p:sp>
        <p:nvSpPr>
          <p:cNvPr id="2" name="Title 1">
            <a:extLst>
              <a:ext uri="{FF2B5EF4-FFF2-40B4-BE49-F238E27FC236}">
                <a16:creationId xmlns:a16="http://schemas.microsoft.com/office/drawing/2014/main" id="{9E6A3C93-93C6-333C-8D82-BBF42BBDB8BA}"/>
              </a:ext>
            </a:extLst>
          </p:cNvPr>
          <p:cNvSpPr>
            <a:spLocks noGrp="1"/>
          </p:cNvSpPr>
          <p:nvPr>
            <p:ph type="title" idx="4294967295"/>
          </p:nvPr>
        </p:nvSpPr>
        <p:spPr>
          <a:xfrm>
            <a:off x="1065212" y="0"/>
            <a:ext cx="4038600" cy="533400"/>
          </a:xfrm>
        </p:spPr>
        <p:txBody>
          <a:bodyPr>
            <a:normAutofit fontScale="90000"/>
          </a:bodyPr>
          <a:lstStyle/>
          <a:p>
            <a:r>
              <a:rPr lang="en-US" dirty="0"/>
              <a:t>Portfolio Allocation</a:t>
            </a:r>
          </a:p>
        </p:txBody>
      </p:sp>
    </p:spTree>
    <p:extLst>
      <p:ext uri="{BB962C8B-B14F-4D97-AF65-F5344CB8AC3E}">
        <p14:creationId xmlns:p14="http://schemas.microsoft.com/office/powerpoint/2010/main" val="425642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Chart</a:t>
            </a:r>
          </a:p>
        </p:txBody>
      </p:sp>
      <p:pic>
        <p:nvPicPr>
          <p:cNvPr id="5" name="Content Placeholder 4">
            <a:extLst>
              <a:ext uri="{FF2B5EF4-FFF2-40B4-BE49-F238E27FC236}">
                <a16:creationId xmlns:a16="http://schemas.microsoft.com/office/drawing/2014/main" id="{ADA10F9C-2985-0EE2-AB01-235360B0D3DF}"/>
              </a:ext>
            </a:extLst>
          </p:cNvPr>
          <p:cNvPicPr>
            <a:picLocks noGrp="1" noChangeAspect="1"/>
          </p:cNvPicPr>
          <p:nvPr>
            <p:ph idx="1"/>
          </p:nvPr>
        </p:nvPicPr>
        <p:blipFill>
          <a:blip r:embed="rId2"/>
          <a:stretch>
            <a:fillRect/>
          </a:stretch>
        </p:blipFill>
        <p:spPr>
          <a:xfrm>
            <a:off x="1141412" y="1905000"/>
            <a:ext cx="7195147" cy="4416425"/>
          </a:xfrm>
        </p:spPr>
      </p:pic>
      <p:pic>
        <p:nvPicPr>
          <p:cNvPr id="6" name="Picture 5">
            <a:extLst>
              <a:ext uri="{FF2B5EF4-FFF2-40B4-BE49-F238E27FC236}">
                <a16:creationId xmlns:a16="http://schemas.microsoft.com/office/drawing/2014/main" id="{A6B34D4D-75E4-01D7-2099-C0C57A2F43E8}"/>
              </a:ext>
            </a:extLst>
          </p:cNvPr>
          <p:cNvPicPr>
            <a:picLocks noChangeAspect="1"/>
          </p:cNvPicPr>
          <p:nvPr/>
        </p:nvPicPr>
        <p:blipFill>
          <a:blip r:embed="rId3"/>
          <a:stretch>
            <a:fillRect/>
          </a:stretch>
        </p:blipFill>
        <p:spPr>
          <a:xfrm>
            <a:off x="8656272" y="2286000"/>
            <a:ext cx="3532553" cy="3654915"/>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3E10-44B0-27F8-AC98-3AF96D00F78E}"/>
              </a:ext>
            </a:extLst>
          </p:cNvPr>
          <p:cNvSpPr>
            <a:spLocks noGrp="1"/>
          </p:cNvSpPr>
          <p:nvPr>
            <p:ph type="title"/>
          </p:nvPr>
        </p:nvSpPr>
        <p:spPr/>
        <p:txBody>
          <a:bodyPr/>
          <a:lstStyle/>
          <a:p>
            <a:r>
              <a:rPr lang="en-US" dirty="0"/>
              <a:t>Ticker bar visualization</a:t>
            </a:r>
          </a:p>
        </p:txBody>
      </p:sp>
      <p:pic>
        <p:nvPicPr>
          <p:cNvPr id="9" name="Content Placeholder 8">
            <a:extLst>
              <a:ext uri="{FF2B5EF4-FFF2-40B4-BE49-F238E27FC236}">
                <a16:creationId xmlns:a16="http://schemas.microsoft.com/office/drawing/2014/main" id="{5F93A8AD-BAAB-4018-2132-A4AB30D91847}"/>
              </a:ext>
            </a:extLst>
          </p:cNvPr>
          <p:cNvPicPr>
            <a:picLocks noGrp="1" noChangeAspect="1"/>
          </p:cNvPicPr>
          <p:nvPr>
            <p:ph idx="1"/>
          </p:nvPr>
        </p:nvPicPr>
        <p:blipFill>
          <a:blip r:embed="rId2"/>
          <a:stretch>
            <a:fillRect/>
          </a:stretch>
        </p:blipFill>
        <p:spPr>
          <a:xfrm>
            <a:off x="2708775" y="1981200"/>
            <a:ext cx="7457076" cy="4187825"/>
          </a:xfrm>
        </p:spPr>
      </p:pic>
    </p:spTree>
    <p:extLst>
      <p:ext uri="{BB962C8B-B14F-4D97-AF65-F5344CB8AC3E}">
        <p14:creationId xmlns:p14="http://schemas.microsoft.com/office/powerpoint/2010/main" val="270240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75FA-F55F-92F7-07EE-543345BEF93C}"/>
              </a:ext>
            </a:extLst>
          </p:cNvPr>
          <p:cNvSpPr>
            <a:spLocks noGrp="1"/>
          </p:cNvSpPr>
          <p:nvPr>
            <p:ph type="title"/>
          </p:nvPr>
        </p:nvSpPr>
        <p:spPr/>
        <p:txBody>
          <a:bodyPr/>
          <a:lstStyle/>
          <a:p>
            <a:r>
              <a:rPr lang="en-US" dirty="0"/>
              <a:t>Ticker Pie Chart</a:t>
            </a:r>
          </a:p>
        </p:txBody>
      </p:sp>
      <p:pic>
        <p:nvPicPr>
          <p:cNvPr id="5" name="Content Placeholder 4">
            <a:extLst>
              <a:ext uri="{FF2B5EF4-FFF2-40B4-BE49-F238E27FC236}">
                <a16:creationId xmlns:a16="http://schemas.microsoft.com/office/drawing/2014/main" id="{26B50C3A-2FA1-03E1-8813-EABD22F09805}"/>
              </a:ext>
            </a:extLst>
          </p:cNvPr>
          <p:cNvPicPr>
            <a:picLocks noGrp="1" noChangeAspect="1"/>
          </p:cNvPicPr>
          <p:nvPr>
            <p:ph idx="1"/>
          </p:nvPr>
        </p:nvPicPr>
        <p:blipFill>
          <a:blip r:embed="rId2"/>
          <a:stretch>
            <a:fillRect/>
          </a:stretch>
        </p:blipFill>
        <p:spPr>
          <a:xfrm>
            <a:off x="4198993" y="1981200"/>
            <a:ext cx="4476640" cy="4187825"/>
          </a:xfrm>
        </p:spPr>
      </p:pic>
    </p:spTree>
    <p:extLst>
      <p:ext uri="{BB962C8B-B14F-4D97-AF65-F5344CB8AC3E}">
        <p14:creationId xmlns:p14="http://schemas.microsoft.com/office/powerpoint/2010/main" val="18227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2335-6569-215B-741E-23F06B54AAEE}"/>
              </a:ext>
            </a:extLst>
          </p:cNvPr>
          <p:cNvSpPr>
            <a:spLocks noGrp="1"/>
          </p:cNvSpPr>
          <p:nvPr>
            <p:ph type="title"/>
          </p:nvPr>
        </p:nvSpPr>
        <p:spPr/>
        <p:txBody>
          <a:bodyPr/>
          <a:lstStyle/>
          <a:p>
            <a:r>
              <a:rPr lang="en-US" dirty="0"/>
              <a:t>What is Value at Risk?</a:t>
            </a:r>
          </a:p>
        </p:txBody>
      </p:sp>
      <p:sp>
        <p:nvSpPr>
          <p:cNvPr id="3" name="Content Placeholder 2">
            <a:extLst>
              <a:ext uri="{FF2B5EF4-FFF2-40B4-BE49-F238E27FC236}">
                <a16:creationId xmlns:a16="http://schemas.microsoft.com/office/drawing/2014/main" id="{F14728F5-9E4A-6C54-B2DD-037F9D248130}"/>
              </a:ext>
            </a:extLst>
          </p:cNvPr>
          <p:cNvSpPr>
            <a:spLocks noGrp="1"/>
          </p:cNvSpPr>
          <p:nvPr>
            <p:ph idx="1"/>
          </p:nvPr>
        </p:nvSpPr>
        <p:spPr>
          <a:xfrm>
            <a:off x="1522413" y="1981201"/>
            <a:ext cx="9829799" cy="1447800"/>
          </a:xfrm>
        </p:spPr>
        <p:txBody>
          <a:bodyPr/>
          <a:lstStyle/>
          <a:p>
            <a:r>
              <a:rPr lang="en-US" b="0" i="0" dirty="0">
                <a:solidFill>
                  <a:schemeClr val="tx2"/>
                </a:solidFill>
                <a:effectLst/>
                <a:latin typeface="Open Sans" panose="020F0502020204030204" pitchFamily="34" charset="0"/>
              </a:rPr>
              <a:t>Value at Risk (</a:t>
            </a:r>
            <a:r>
              <a:rPr lang="en-US" b="0" i="0" dirty="0" err="1">
                <a:solidFill>
                  <a:schemeClr val="tx2"/>
                </a:solidFill>
                <a:effectLst/>
                <a:latin typeface="Open Sans" panose="020F0502020204030204" pitchFamily="34" charset="0"/>
              </a:rPr>
              <a:t>VaR</a:t>
            </a:r>
            <a:r>
              <a:rPr lang="en-US" b="0" i="0" dirty="0">
                <a:solidFill>
                  <a:schemeClr val="tx2"/>
                </a:solidFill>
                <a:effectLst/>
                <a:latin typeface="Open Sans" panose="020F0502020204030204" pitchFamily="34" charset="0"/>
              </a:rPr>
              <a:t>) is a financial metric that estimates the risk of an investment, it estimates how much a portfolio or investment might lose given normal conditions in a time period</a:t>
            </a:r>
          </a:p>
        </p:txBody>
      </p:sp>
      <p:pic>
        <p:nvPicPr>
          <p:cNvPr id="4" name="Picture 3">
            <a:extLst>
              <a:ext uri="{FF2B5EF4-FFF2-40B4-BE49-F238E27FC236}">
                <a16:creationId xmlns:a16="http://schemas.microsoft.com/office/drawing/2014/main" id="{89263DEE-B31D-B0D1-A1AA-9518F8E18BF3}"/>
              </a:ext>
            </a:extLst>
          </p:cNvPr>
          <p:cNvPicPr>
            <a:picLocks noChangeAspect="1"/>
          </p:cNvPicPr>
          <p:nvPr/>
        </p:nvPicPr>
        <p:blipFill>
          <a:blip r:embed="rId2"/>
          <a:stretch>
            <a:fillRect/>
          </a:stretch>
        </p:blipFill>
        <p:spPr>
          <a:xfrm>
            <a:off x="4418012" y="4038600"/>
            <a:ext cx="3629025" cy="1266825"/>
          </a:xfrm>
          <a:prstGeom prst="rect">
            <a:avLst/>
          </a:prstGeom>
        </p:spPr>
      </p:pic>
      <p:sp>
        <p:nvSpPr>
          <p:cNvPr id="6" name="TextBox 5">
            <a:extLst>
              <a:ext uri="{FF2B5EF4-FFF2-40B4-BE49-F238E27FC236}">
                <a16:creationId xmlns:a16="http://schemas.microsoft.com/office/drawing/2014/main" id="{6ED540B1-5635-025C-06F8-3A4452411989}"/>
              </a:ext>
            </a:extLst>
          </p:cNvPr>
          <p:cNvSpPr txBox="1"/>
          <p:nvPr/>
        </p:nvSpPr>
        <p:spPr>
          <a:xfrm>
            <a:off x="2132012" y="5554819"/>
            <a:ext cx="3238501" cy="553998"/>
          </a:xfrm>
          <a:prstGeom prst="rect">
            <a:avLst/>
          </a:prstGeom>
          <a:noFill/>
        </p:spPr>
        <p:txBody>
          <a:bodyPr wrap="square">
            <a:spAutoFit/>
          </a:bodyPr>
          <a:lstStyle/>
          <a:p>
            <a:r>
              <a:rPr lang="en-US" sz="1000" dirty="0"/>
              <a:t>vi is the number of variables on day </a:t>
            </a:r>
            <a:r>
              <a:rPr lang="en-US" sz="1000" dirty="0" err="1"/>
              <a:t>i</a:t>
            </a:r>
            <a:endParaRPr lang="en-US" sz="1000" dirty="0"/>
          </a:p>
          <a:p>
            <a:r>
              <a:rPr lang="en-US" sz="1000" dirty="0"/>
              <a:t>m is the number of days from which historical data is taken</a:t>
            </a:r>
          </a:p>
        </p:txBody>
      </p:sp>
      <p:sp>
        <p:nvSpPr>
          <p:cNvPr id="7" name="Content Placeholder 2">
            <a:extLst>
              <a:ext uri="{FF2B5EF4-FFF2-40B4-BE49-F238E27FC236}">
                <a16:creationId xmlns:a16="http://schemas.microsoft.com/office/drawing/2014/main" id="{CEF826CC-CF5C-AC50-7558-D2C1A8254F77}"/>
              </a:ext>
            </a:extLst>
          </p:cNvPr>
          <p:cNvSpPr txBox="1">
            <a:spLocks/>
          </p:cNvSpPr>
          <p:nvPr/>
        </p:nvSpPr>
        <p:spPr>
          <a:xfrm>
            <a:off x="1522412" y="3122527"/>
            <a:ext cx="9829799" cy="14478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dirty="0">
                <a:solidFill>
                  <a:schemeClr val="tx2"/>
                </a:solidFill>
                <a:latin typeface="Open Sans" panose="020F0502020204030204" pitchFamily="34" charset="0"/>
              </a:rPr>
              <a:t>One of the simplest methods for calculating </a:t>
            </a:r>
            <a:r>
              <a:rPr lang="en-US" dirty="0" err="1">
                <a:solidFill>
                  <a:schemeClr val="tx2"/>
                </a:solidFill>
                <a:latin typeface="Open Sans" panose="020F0502020204030204" pitchFamily="34" charset="0"/>
              </a:rPr>
              <a:t>VaR</a:t>
            </a:r>
            <a:r>
              <a:rPr lang="en-US" dirty="0">
                <a:solidFill>
                  <a:schemeClr val="tx2"/>
                </a:solidFill>
                <a:latin typeface="Open Sans" panose="020F0502020204030204" pitchFamily="34" charset="0"/>
              </a:rPr>
              <a:t> is the Historical Method</a:t>
            </a:r>
          </a:p>
        </p:txBody>
      </p:sp>
    </p:spTree>
    <p:extLst>
      <p:ext uri="{BB962C8B-B14F-4D97-AF65-F5344CB8AC3E}">
        <p14:creationId xmlns:p14="http://schemas.microsoft.com/office/powerpoint/2010/main" val="81360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a:t>
            </a:r>
            <a:r>
              <a:rPr lang="en-US" dirty="0"/>
              <a:t> Results</a:t>
            </a:r>
          </a:p>
        </p:txBody>
      </p:sp>
      <p:sp>
        <p:nvSpPr>
          <p:cNvPr id="3" name="Content Placeholder 2"/>
          <p:cNvSpPr>
            <a:spLocks noGrp="1"/>
          </p:cNvSpPr>
          <p:nvPr>
            <p:ph sz="half" idx="1"/>
          </p:nvPr>
        </p:nvSpPr>
        <p:spPr>
          <a:xfrm>
            <a:off x="1488168" y="1984248"/>
            <a:ext cx="4225244" cy="4187952"/>
          </a:xfrm>
        </p:spPr>
        <p:txBody>
          <a:bodyPr>
            <a:normAutofit fontScale="62500" lnSpcReduction="20000"/>
          </a:bodyPr>
          <a:lstStyle/>
          <a:p>
            <a:r>
              <a:rPr lang="en-US" dirty="0" err="1"/>
              <a:t>VaR</a:t>
            </a:r>
            <a:r>
              <a:rPr lang="en-US" dirty="0"/>
              <a:t>(95.0) (Value at Risk at 95% confidence level) gives you an estimate of the maximum potential loss over a specified time frame. In this case, it suggests a loss of approximately 1.8%, 3.7%, 1.8%, and 2.7% for different instances of your portfolio.</a:t>
            </a:r>
          </a:p>
          <a:p>
            <a:endParaRPr lang="en-US" dirty="0"/>
          </a:p>
          <a:p>
            <a:r>
              <a:rPr lang="en-US" dirty="0" err="1"/>
              <a:t>CVaR</a:t>
            </a:r>
            <a:r>
              <a:rPr lang="en-US" dirty="0"/>
              <a:t>(95.0) (Conditional Value at Risk at 95% confidence level) is a measure of the expected loss given that the loss exceeds the </a:t>
            </a:r>
            <a:r>
              <a:rPr lang="en-US" dirty="0" err="1"/>
              <a:t>VaR.</a:t>
            </a:r>
            <a:r>
              <a:rPr lang="en-US" dirty="0"/>
              <a:t> The expected loss can be as much as 2.4%, 2.3%, and 2.9% for your portfolio.</a:t>
            </a:r>
          </a:p>
          <a:p>
            <a:endParaRPr lang="en-US" dirty="0"/>
          </a:p>
          <a:p>
            <a:r>
              <a:rPr lang="en-US" dirty="0" err="1"/>
              <a:t>CDaR</a:t>
            </a:r>
            <a:r>
              <a:rPr lang="en-US" dirty="0"/>
              <a:t>(95.0) (Conditional Drawdown at Risk at 95% confidence level) is an estimate of the potential drawdown or decline in the portfolio over a specified time frame. It indicates a significant drawdown of around 24% in one instance and 67% in another.</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821556425"/>
              </p:ext>
            </p:extLst>
          </p:nvPr>
        </p:nvGraphicFramePr>
        <p:xfrm>
          <a:off x="5713412" y="1984375"/>
          <a:ext cx="5638801" cy="2846704"/>
        </p:xfrm>
        <a:graphic>
          <a:graphicData uri="http://schemas.openxmlformats.org/drawingml/2006/table">
            <a:tbl>
              <a:tblPr firstRow="1" bandRow="1">
                <a:tableStyleId>{69CF1AB2-1976-4502-BF36-3FF5EA218861}</a:tableStyleId>
              </a:tblPr>
              <a:tblGrid>
                <a:gridCol w="1611085">
                  <a:extLst>
                    <a:ext uri="{9D8B030D-6E8A-4147-A177-3AD203B41FA5}">
                      <a16:colId xmlns:a16="http://schemas.microsoft.com/office/drawing/2014/main" val="3990674776"/>
                    </a:ext>
                  </a:extLst>
                </a:gridCol>
                <a:gridCol w="1208316">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tblGrid>
              <a:tr h="551656">
                <a:tc>
                  <a:txBody>
                    <a:bodyPr/>
                    <a:lstStyle/>
                    <a:p>
                      <a:r>
                        <a:rPr lang="en-US"/>
                        <a:t>Type</a:t>
                      </a:r>
                      <a:endParaRPr lang="en-US" dirty="0"/>
                    </a:p>
                  </a:txBody>
                  <a:tcPr anchor="ctr"/>
                </a:tc>
                <a:tc>
                  <a:txBody>
                    <a:bodyPr/>
                    <a:lstStyle/>
                    <a:p>
                      <a:r>
                        <a:rPr lang="en-US"/>
                        <a:t>VaR</a:t>
                      </a:r>
                      <a:endParaRPr lang="en-US" dirty="0"/>
                    </a:p>
                  </a:txBody>
                  <a:tcPr anchor="ctr"/>
                </a:tc>
                <a:tc>
                  <a:txBody>
                    <a:bodyPr/>
                    <a:lstStyle/>
                    <a:p>
                      <a:pPr algn="ctr"/>
                      <a:r>
                        <a:rPr lang="en-US"/>
                        <a:t>CVaR</a:t>
                      </a:r>
                      <a:endParaRPr lang="en-US" dirty="0"/>
                    </a:p>
                  </a:txBody>
                  <a:tcPr anchor="ctr"/>
                </a:tc>
                <a:tc>
                  <a:txBody>
                    <a:bodyPr/>
                    <a:lstStyle/>
                    <a:p>
                      <a:pPr algn="ctr"/>
                      <a:r>
                        <a:rPr lang="en-US"/>
                        <a:t>CDaR</a:t>
                      </a:r>
                      <a:endParaRPr lang="en-US" dirty="0"/>
                    </a:p>
                  </a:txBody>
                  <a:tcPr anchor="ctr"/>
                </a:tc>
                <a:extLst>
                  <a:ext uri="{0D108BD9-81ED-4DB2-BD59-A6C34878D82A}">
                    <a16:rowId xmlns:a16="http://schemas.microsoft.com/office/drawing/2014/main" val="10000"/>
                  </a:ext>
                </a:extLst>
              </a:tr>
              <a:tr h="551656">
                <a:tc>
                  <a:txBody>
                    <a:bodyPr/>
                    <a:lstStyle/>
                    <a:p>
                      <a:r>
                        <a:rPr lang="en-US" dirty="0"/>
                        <a:t>Historic</a:t>
                      </a:r>
                    </a:p>
                  </a:txBody>
                  <a:tcPr anchor="ctr"/>
                </a:tc>
                <a:tc>
                  <a:txBody>
                    <a:bodyPr/>
                    <a:lstStyle/>
                    <a:p>
                      <a:r>
                        <a:rPr lang="en-US" sz="1800" b="0" i="0" kern="1200">
                          <a:solidFill>
                            <a:schemeClr val="dk1"/>
                          </a:solidFill>
                          <a:effectLst/>
                          <a:latin typeface="+mn-lt"/>
                          <a:ea typeface="+mn-ea"/>
                          <a:cs typeface="+mn-cs"/>
                        </a:rPr>
                        <a:t>-0.018029</a:t>
                      </a:r>
                      <a:endParaRPr lang="en-US" dirty="0"/>
                    </a:p>
                  </a:txBody>
                  <a:tcPr anchor="ctr"/>
                </a:tc>
                <a:tc>
                  <a:txBody>
                    <a:bodyPr/>
                    <a:lstStyle/>
                    <a:p>
                      <a:pPr algn="ctr"/>
                      <a:r>
                        <a:rPr lang="en-US" sz="1800" b="0" i="0" kern="1200">
                          <a:solidFill>
                            <a:schemeClr val="dk1"/>
                          </a:solidFill>
                          <a:effectLst/>
                          <a:latin typeface="+mn-lt"/>
                          <a:ea typeface="+mn-ea"/>
                          <a:cs typeface="+mn-cs"/>
                        </a:rPr>
                        <a:t>-0.024314</a:t>
                      </a:r>
                      <a:endParaRPr lang="en-US" dirty="0"/>
                    </a:p>
                  </a:txBody>
                  <a:tcPr anchor="ctr"/>
                </a:tc>
                <a:tc>
                  <a:txBody>
                    <a:bodyPr/>
                    <a:lstStyle/>
                    <a:p>
                      <a:pPr algn="ctr"/>
                      <a:r>
                        <a:rPr lang="en-US" sz="1800" b="0" i="0" kern="1200">
                          <a:solidFill>
                            <a:schemeClr val="dk1"/>
                          </a:solidFill>
                          <a:effectLst/>
                          <a:latin typeface="+mn-lt"/>
                          <a:ea typeface="+mn-ea"/>
                          <a:cs typeface="+mn-cs"/>
                        </a:rPr>
                        <a:t>-0.240734</a:t>
                      </a:r>
                      <a:endParaRPr lang="en-US" dirty="0"/>
                    </a:p>
                  </a:txBody>
                  <a:tcPr anchor="ctr"/>
                </a:tc>
                <a:extLst>
                  <a:ext uri="{0D108BD9-81ED-4DB2-BD59-A6C34878D82A}">
                    <a16:rowId xmlns:a16="http://schemas.microsoft.com/office/drawing/2014/main" val="10001"/>
                  </a:ext>
                </a:extLst>
              </a:tr>
              <a:tr h="551656">
                <a:tc>
                  <a:txBody>
                    <a:bodyPr/>
                    <a:lstStyle/>
                    <a:p>
                      <a:r>
                        <a:rPr lang="en-US"/>
                        <a:t>Parametric</a:t>
                      </a:r>
                      <a:endParaRPr lang="en-US" dirty="0"/>
                    </a:p>
                  </a:txBody>
                  <a:tcPr anchor="ctr"/>
                </a:tc>
                <a:tc>
                  <a:txBody>
                    <a:bodyPr/>
                    <a:lstStyle/>
                    <a:p>
                      <a:r>
                        <a:rPr lang="en-US" sz="1800" b="0" i="0" kern="1200">
                          <a:solidFill>
                            <a:schemeClr val="dk1"/>
                          </a:solidFill>
                          <a:effectLst/>
                          <a:latin typeface="+mn-lt"/>
                          <a:ea typeface="+mn-ea"/>
                          <a:cs typeface="+mn-cs"/>
                        </a:rPr>
                        <a:t>-0.037458 </a:t>
                      </a:r>
                      <a:endParaRPr lang="en-US" dirty="0"/>
                    </a:p>
                  </a:txBody>
                  <a:tcPr anchor="ctr"/>
                </a:tc>
                <a:tc>
                  <a:txBody>
                    <a:bodyPr/>
                    <a:lstStyle/>
                    <a:p>
                      <a:pPr algn="ctr"/>
                      <a:r>
                        <a:rPr lang="en-US" sz="1800" b="0" i="0" kern="1200">
                          <a:solidFill>
                            <a:schemeClr val="dk1"/>
                          </a:solidFill>
                          <a:effectLst/>
                          <a:latin typeface="+mn-lt"/>
                          <a:ea typeface="+mn-ea"/>
                          <a:cs typeface="+mn-cs"/>
                        </a:rPr>
                        <a:t>NaN</a:t>
                      </a:r>
                      <a:endParaRPr lang="en-US" dirty="0"/>
                    </a:p>
                  </a:txBody>
                  <a:tcPr anchor="ctr"/>
                </a:tc>
                <a:tc>
                  <a:txBody>
                    <a:bodyPr/>
                    <a:lstStyle/>
                    <a:p>
                      <a:pPr algn="ctr"/>
                      <a:r>
                        <a:rPr lang="en-US" sz="1800" b="0" i="0" kern="1200">
                          <a:solidFill>
                            <a:schemeClr val="dk1"/>
                          </a:solidFill>
                          <a:effectLst/>
                          <a:latin typeface="+mn-lt"/>
                          <a:ea typeface="+mn-ea"/>
                          <a:cs typeface="+mn-cs"/>
                        </a:rPr>
                        <a:t>-0.240734</a:t>
                      </a:r>
                      <a:endParaRPr lang="en-US" dirty="0"/>
                    </a:p>
                  </a:txBody>
                  <a:tcPr anchor="ctr"/>
                </a:tc>
                <a:extLst>
                  <a:ext uri="{0D108BD9-81ED-4DB2-BD59-A6C34878D82A}">
                    <a16:rowId xmlns:a16="http://schemas.microsoft.com/office/drawing/2014/main" val="10002"/>
                  </a:ext>
                </a:extLst>
              </a:tr>
              <a:tr h="551656">
                <a:tc>
                  <a:txBody>
                    <a:bodyPr/>
                    <a:lstStyle/>
                    <a:p>
                      <a:r>
                        <a:rPr lang="en-US"/>
                        <a:t>Monte Carlo</a:t>
                      </a:r>
                      <a:endParaRPr lang="en-US" dirty="0"/>
                    </a:p>
                  </a:txBody>
                  <a:tcPr anchor="ctr"/>
                </a:tc>
                <a:tc>
                  <a:txBody>
                    <a:bodyPr/>
                    <a:lstStyle/>
                    <a:p>
                      <a:r>
                        <a:rPr lang="en-US" sz="1800" b="0" i="0" kern="1200">
                          <a:solidFill>
                            <a:schemeClr val="dk1"/>
                          </a:solidFill>
                          <a:effectLst/>
                          <a:latin typeface="+mn-lt"/>
                          <a:ea typeface="+mn-ea"/>
                          <a:cs typeface="+mn-cs"/>
                        </a:rPr>
                        <a:t>-0.018728 </a:t>
                      </a:r>
                      <a:endParaRPr lang="en-US" dirty="0"/>
                    </a:p>
                  </a:txBody>
                  <a:tcPr anchor="ctr"/>
                </a:tc>
                <a:tc>
                  <a:txBody>
                    <a:bodyPr/>
                    <a:lstStyle/>
                    <a:p>
                      <a:pPr algn="ctr"/>
                      <a:r>
                        <a:rPr lang="en-US" sz="1800" b="0" i="0" kern="1200">
                          <a:solidFill>
                            <a:schemeClr val="dk1"/>
                          </a:solidFill>
                          <a:effectLst/>
                          <a:latin typeface="+mn-lt"/>
                          <a:ea typeface="+mn-ea"/>
                          <a:cs typeface="+mn-cs"/>
                        </a:rPr>
                        <a:t>-0.023443</a:t>
                      </a:r>
                      <a:endParaRPr lang="en-US" dirty="0"/>
                    </a:p>
                  </a:txBody>
                  <a:tcPr anchor="ctr"/>
                </a:tc>
                <a:tc>
                  <a:txBody>
                    <a:bodyPr/>
                    <a:lstStyle/>
                    <a:p>
                      <a:pPr algn="ctr"/>
                      <a:r>
                        <a:rPr lang="en-US" sz="1800" b="0" i="0" kern="1200">
                          <a:solidFill>
                            <a:schemeClr val="dk1"/>
                          </a:solidFill>
                          <a:effectLst/>
                          <a:latin typeface="+mn-lt"/>
                          <a:ea typeface="+mn-ea"/>
                          <a:cs typeface="+mn-cs"/>
                        </a:rPr>
                        <a:t>-0.240734</a:t>
                      </a:r>
                      <a:endParaRPr lang="en-US" dirty="0"/>
                    </a:p>
                  </a:txBody>
                  <a:tcPr anchor="ctr"/>
                </a:tc>
                <a:extLst>
                  <a:ext uri="{0D108BD9-81ED-4DB2-BD59-A6C34878D82A}">
                    <a16:rowId xmlns:a16="http://schemas.microsoft.com/office/drawing/2014/main" val="10003"/>
                  </a:ext>
                </a:extLst>
              </a:tr>
              <a:tr h="551656">
                <a:tc>
                  <a:txBody>
                    <a:bodyPr/>
                    <a:lstStyle/>
                    <a:p>
                      <a:r>
                        <a:rPr lang="en-US"/>
                        <a:t>Monte Carlo</a:t>
                      </a:r>
                      <a:br>
                        <a:rPr lang="en-US"/>
                      </a:br>
                      <a:r>
                        <a:rPr lang="en-US"/>
                        <a:t>(Stressed)</a:t>
                      </a:r>
                      <a:endParaRPr lang="en-US" dirty="0"/>
                    </a:p>
                  </a:txBody>
                  <a:tcPr anchor="ctr"/>
                </a:tc>
                <a:tc>
                  <a:txBody>
                    <a:bodyPr/>
                    <a:lstStyle/>
                    <a:p>
                      <a:r>
                        <a:rPr lang="en-US" sz="1800" b="0" i="0" kern="1200" dirty="0">
                          <a:solidFill>
                            <a:schemeClr val="dk1"/>
                          </a:solidFill>
                          <a:effectLst/>
                          <a:latin typeface="+mn-lt"/>
                          <a:ea typeface="+mn-ea"/>
                          <a:cs typeface="+mn-cs"/>
                        </a:rPr>
                        <a:t>-0.027205</a:t>
                      </a:r>
                      <a:endParaRPr lang="en-US" dirty="0"/>
                    </a:p>
                  </a:txBody>
                  <a:tcPr anchor="ctr"/>
                </a:tc>
                <a:tc>
                  <a:txBody>
                    <a:bodyPr/>
                    <a:lstStyle/>
                    <a:p>
                      <a:pPr algn="ctr"/>
                      <a:r>
                        <a:rPr lang="en-US" sz="1800" b="0" i="0" kern="1200">
                          <a:solidFill>
                            <a:schemeClr val="dk1"/>
                          </a:solidFill>
                          <a:effectLst/>
                          <a:latin typeface="+mn-lt"/>
                          <a:ea typeface="+mn-ea"/>
                          <a:cs typeface="+mn-cs"/>
                        </a:rPr>
                        <a:t>-0.029711</a:t>
                      </a:r>
                      <a:endParaRPr lang="en-US" dirty="0"/>
                    </a:p>
                  </a:txBody>
                  <a:tcPr anchor="ctr"/>
                </a:tc>
                <a:tc>
                  <a:txBody>
                    <a:bodyPr/>
                    <a:lstStyle/>
                    <a:p>
                      <a:pPr algn="ctr"/>
                      <a:r>
                        <a:rPr lang="en-US" sz="1800" b="0" i="0" kern="1200" dirty="0">
                          <a:solidFill>
                            <a:schemeClr val="dk1"/>
                          </a:solidFill>
                          <a:effectLst/>
                          <a:latin typeface="+mn-lt"/>
                          <a:ea typeface="+mn-ea"/>
                          <a:cs typeface="+mn-cs"/>
                        </a:rPr>
                        <a:t>-0.671511</a:t>
                      </a:r>
                      <a:endParaRPr lang="en-US" dirty="0"/>
                    </a:p>
                  </a:txBody>
                  <a:tcPr anchor="ctr"/>
                </a:tc>
                <a:extLst>
                  <a:ext uri="{0D108BD9-81ED-4DB2-BD59-A6C34878D82A}">
                    <a16:rowId xmlns:a16="http://schemas.microsoft.com/office/drawing/2014/main" val="3879122852"/>
                  </a:ext>
                </a:extLst>
              </a:tr>
            </a:tbl>
          </a:graphicData>
        </a:graphic>
      </p:graphicFrame>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1176</TotalTime>
  <Words>1230</Words>
  <Application>Microsoft Office PowerPoint</Application>
  <PresentationFormat>Custom</PresentationFormat>
  <Paragraphs>414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Cambria</vt:lpstr>
      <vt:lpstr>Open Sans</vt:lpstr>
      <vt:lpstr>Currency Symbols 16x9</vt:lpstr>
      <vt:lpstr>Money Printer</vt:lpstr>
      <vt:lpstr>Scenario</vt:lpstr>
      <vt:lpstr>Assumptions</vt:lpstr>
      <vt:lpstr>Portfolio Allocation</vt:lpstr>
      <vt:lpstr>Title and Content Layout with Chart</vt:lpstr>
      <vt:lpstr>Ticker bar visualization</vt:lpstr>
      <vt:lpstr>Ticker Pie Chart</vt:lpstr>
      <vt:lpstr>What is Value at Risk?</vt:lpstr>
      <vt:lpstr>VaR Results</vt:lpstr>
      <vt:lpstr>Volume Weighted Average Price (VWAP)</vt:lpstr>
      <vt:lpstr>PowerPoint Presentation</vt:lpstr>
      <vt:lpstr>Expected Returns vs Volatility</vt:lpstr>
      <vt:lpstr>Sharpe Ratio The Sharpe Ratio is a measure of risk-adjusted return, quantifying the excess return generated by an investment or portfolio per unit of risk taken. A positive Sharpe Ratio indicates that the investment or portfolio is delivering a return higher than the risk-free rate for each unit of risk incurred, making it an attractive choice. Conversely, a negative Sharpe Ratio suggests that the investment's return is insufficient for the level of risk taken, making it less desirable than a risk-free investment.</vt:lpstr>
      <vt:lpstr>PowerPoint Presentation</vt:lpstr>
      <vt:lpstr>Alpha  benchmarked against the S&amp;P500</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 Printer</dc:title>
  <dc:creator>keeno glanville</dc:creator>
  <cp:lastModifiedBy>keeno glanville</cp:lastModifiedBy>
  <cp:revision>6</cp:revision>
  <dcterms:created xsi:type="dcterms:W3CDTF">2023-10-12T03:49:18Z</dcterms:created>
  <dcterms:modified xsi:type="dcterms:W3CDTF">2023-10-20T00:01:54Z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